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5" r:id="rId8"/>
    <p:sldId id="262" r:id="rId9"/>
    <p:sldId id="264" r:id="rId10"/>
    <p:sldId id="263" r:id="rId11"/>
    <p:sldId id="265" r:id="rId12"/>
    <p:sldId id="266" r:id="rId13"/>
    <p:sldId id="267" r:id="rId14"/>
    <p:sldId id="273" r:id="rId15"/>
    <p:sldId id="274" r:id="rId16"/>
    <p:sldId id="268" r:id="rId17"/>
    <p:sldId id="269" r:id="rId18"/>
    <p:sldId id="271" r:id="rId19"/>
    <p:sldId id="272" r:id="rId20"/>
  </p:sldIdLst>
  <p:sldSz cx="12192000" cy="6858000"/>
  <p:notesSz cx="6808788" cy="9940925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6DBBF-9A07-4CA7-989F-E3A4ACD0A283}" type="datetimeFigureOut">
              <a:rPr lang="it-IT" smtClean="0"/>
              <a:pPr/>
              <a:t>17/03/2020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34395-26C7-4634-96C3-F2C8A8C3F5E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0948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6DBBF-9A07-4CA7-989F-E3A4ACD0A283}" type="datetimeFigureOut">
              <a:rPr lang="it-IT" smtClean="0"/>
              <a:pPr/>
              <a:t>17/03/2020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34395-26C7-4634-96C3-F2C8A8C3F5E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7943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6DBBF-9A07-4CA7-989F-E3A4ACD0A283}" type="datetimeFigureOut">
              <a:rPr lang="it-IT" smtClean="0"/>
              <a:pPr/>
              <a:t>17/03/2020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34395-26C7-4634-96C3-F2C8A8C3F5E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962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6DBBF-9A07-4CA7-989F-E3A4ACD0A283}" type="datetimeFigureOut">
              <a:rPr lang="it-IT" smtClean="0"/>
              <a:pPr/>
              <a:t>17/03/2020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34395-26C7-4634-96C3-F2C8A8C3F5E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0993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6DBBF-9A07-4CA7-989F-E3A4ACD0A283}" type="datetimeFigureOut">
              <a:rPr lang="it-IT" smtClean="0"/>
              <a:pPr/>
              <a:t>17/03/2020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34395-26C7-4634-96C3-F2C8A8C3F5E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0048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6DBBF-9A07-4CA7-989F-E3A4ACD0A283}" type="datetimeFigureOut">
              <a:rPr lang="it-IT" smtClean="0"/>
              <a:pPr/>
              <a:t>17/03/2020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34395-26C7-4634-96C3-F2C8A8C3F5E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0483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6DBBF-9A07-4CA7-989F-E3A4ACD0A283}" type="datetimeFigureOut">
              <a:rPr lang="it-IT" smtClean="0"/>
              <a:pPr/>
              <a:t>17/03/2020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34395-26C7-4634-96C3-F2C8A8C3F5E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9017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6DBBF-9A07-4CA7-989F-E3A4ACD0A283}" type="datetimeFigureOut">
              <a:rPr lang="it-IT" smtClean="0"/>
              <a:pPr/>
              <a:t>17/03/2020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34395-26C7-4634-96C3-F2C8A8C3F5E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5845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6DBBF-9A07-4CA7-989F-E3A4ACD0A283}" type="datetimeFigureOut">
              <a:rPr lang="it-IT" smtClean="0"/>
              <a:pPr/>
              <a:t>17/03/2020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34395-26C7-4634-96C3-F2C8A8C3F5E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0849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6DBBF-9A07-4CA7-989F-E3A4ACD0A283}" type="datetimeFigureOut">
              <a:rPr lang="it-IT" smtClean="0"/>
              <a:pPr/>
              <a:t>17/03/2020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34395-26C7-4634-96C3-F2C8A8C3F5E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8314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6DBBF-9A07-4CA7-989F-E3A4ACD0A283}" type="datetimeFigureOut">
              <a:rPr lang="it-IT" smtClean="0"/>
              <a:pPr/>
              <a:t>17/03/2020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34395-26C7-4634-96C3-F2C8A8C3F5E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7930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06DBBF-9A07-4CA7-989F-E3A4ACD0A283}" type="datetimeFigureOut">
              <a:rPr lang="it-IT" smtClean="0"/>
              <a:pPr/>
              <a:t>17/03/2020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934395-26C7-4634-96C3-F2C8A8C3F5E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4105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2088035"/>
            <a:ext cx="9144000" cy="1421928"/>
          </a:xfrm>
        </p:spPr>
        <p:txBody>
          <a:bodyPr>
            <a:spAutoFit/>
          </a:bodyPr>
          <a:lstStyle/>
          <a:p>
            <a:r>
              <a:rPr lang="it-IT" sz="9600" dirty="0">
                <a:solidFill>
                  <a:srgbClr val="C00000"/>
                </a:solidFill>
                <a:latin typeface="Arial Narrow" panose="020B0606020202030204" pitchFamily="34" charset="0"/>
              </a:rPr>
              <a:t>Il nuovo MYING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774257" y="5296084"/>
            <a:ext cx="9144000" cy="1006429"/>
          </a:xfrm>
        </p:spPr>
        <p:txBody>
          <a:bodyPr>
            <a:spAutoFit/>
          </a:bodyPr>
          <a:lstStyle/>
          <a:p>
            <a:r>
              <a:rPr lang="it-IT" sz="6600" dirty="0">
                <a:solidFill>
                  <a:srgbClr val="002060"/>
                </a:solidFill>
                <a:latin typeface="Arial Narrow" panose="020B0606020202030204" pitchFamily="34" charset="0"/>
              </a:rPr>
              <a:t>https://mying.it</a:t>
            </a:r>
          </a:p>
        </p:txBody>
      </p:sp>
    </p:spTree>
    <p:extLst>
      <p:ext uri="{BB962C8B-B14F-4D97-AF65-F5344CB8AC3E}">
        <p14:creationId xmlns:p14="http://schemas.microsoft.com/office/powerpoint/2010/main" val="41359075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0100" y="333375"/>
            <a:ext cx="10591800" cy="619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6884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4143" y="1258592"/>
            <a:ext cx="10603832" cy="4363477"/>
          </a:xfrm>
          <a:prstGeom prst="rect">
            <a:avLst/>
          </a:prstGeom>
        </p:spPr>
      </p:pic>
      <p:sp>
        <p:nvSpPr>
          <p:cNvPr id="7" name="Fumetto 3 6"/>
          <p:cNvSpPr/>
          <p:nvPr/>
        </p:nvSpPr>
        <p:spPr>
          <a:xfrm>
            <a:off x="6728059" y="1073395"/>
            <a:ext cx="3022330" cy="2006689"/>
          </a:xfrm>
          <a:prstGeom prst="wedgeEllipseCallout">
            <a:avLst/>
          </a:prstGeom>
          <a:solidFill>
            <a:srgbClr val="FFC000">
              <a:alpha val="8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rgbClr val="002060"/>
                </a:solidFill>
              </a:rPr>
              <a:t>Al proprio indirizzo email arriverà questa mail per confermare le proprie credenziali entro 72 ore</a:t>
            </a:r>
          </a:p>
        </p:txBody>
      </p:sp>
    </p:spTree>
    <p:extLst>
      <p:ext uri="{BB962C8B-B14F-4D97-AF65-F5344CB8AC3E}">
        <p14:creationId xmlns:p14="http://schemas.microsoft.com/office/powerpoint/2010/main" val="17878639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664" y="261853"/>
            <a:ext cx="12168671" cy="6334293"/>
          </a:xfrm>
          <a:prstGeom prst="rect">
            <a:avLst/>
          </a:prstGeom>
        </p:spPr>
      </p:pic>
      <p:sp>
        <p:nvSpPr>
          <p:cNvPr id="7" name="Fumetto 3 6"/>
          <p:cNvSpPr/>
          <p:nvPr/>
        </p:nvSpPr>
        <p:spPr>
          <a:xfrm flipH="1">
            <a:off x="2444813" y="2904422"/>
            <a:ext cx="2310067" cy="1049154"/>
          </a:xfrm>
          <a:prstGeom prst="wedgeEllipseCallout">
            <a:avLst/>
          </a:prstGeom>
          <a:solidFill>
            <a:srgbClr val="FFC000">
              <a:alpha val="8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rgbClr val="002060"/>
                </a:solidFill>
              </a:rPr>
              <a:t>Per confermare le credenziali cliccare qui</a:t>
            </a:r>
          </a:p>
        </p:txBody>
      </p:sp>
    </p:spTree>
    <p:extLst>
      <p:ext uri="{BB962C8B-B14F-4D97-AF65-F5344CB8AC3E}">
        <p14:creationId xmlns:p14="http://schemas.microsoft.com/office/powerpoint/2010/main" val="41007293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919" y="0"/>
            <a:ext cx="11974162" cy="6858000"/>
          </a:xfrm>
          <a:prstGeom prst="rect">
            <a:avLst/>
          </a:prstGeom>
        </p:spPr>
      </p:pic>
      <p:sp>
        <p:nvSpPr>
          <p:cNvPr id="6" name="Fumetto 3 5"/>
          <p:cNvSpPr/>
          <p:nvPr/>
        </p:nvSpPr>
        <p:spPr>
          <a:xfrm flipH="1">
            <a:off x="1992430" y="2363004"/>
            <a:ext cx="2011678" cy="996213"/>
          </a:xfrm>
          <a:prstGeom prst="wedgeEllipseCallout">
            <a:avLst>
              <a:gd name="adj1" fmla="val -53966"/>
              <a:gd name="adj2" fmla="val 37790"/>
            </a:avLst>
          </a:prstGeom>
          <a:solidFill>
            <a:srgbClr val="FFC000">
              <a:alpha val="8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rgbClr val="002060"/>
                </a:solidFill>
              </a:rPr>
              <a:t>cliccare qui per tornare in homepage</a:t>
            </a:r>
          </a:p>
        </p:txBody>
      </p:sp>
    </p:spTree>
    <p:extLst>
      <p:ext uri="{BB962C8B-B14F-4D97-AF65-F5344CB8AC3E}">
        <p14:creationId xmlns:p14="http://schemas.microsoft.com/office/powerpoint/2010/main" val="30327181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9300" y="314325"/>
            <a:ext cx="10693400" cy="622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umetto 3 2"/>
          <p:cNvSpPr/>
          <p:nvPr/>
        </p:nvSpPr>
        <p:spPr>
          <a:xfrm>
            <a:off x="2631964" y="3906982"/>
            <a:ext cx="2438800" cy="1266062"/>
          </a:xfrm>
          <a:prstGeom prst="wedgeEllipseCallout">
            <a:avLst>
              <a:gd name="adj1" fmla="val -47241"/>
              <a:gd name="adj2" fmla="val 74756"/>
            </a:avLst>
          </a:prstGeom>
          <a:solidFill>
            <a:srgbClr val="FFC000">
              <a:alpha val="8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rgbClr val="002060"/>
                </a:solidFill>
              </a:rPr>
              <a:t>Qui va caricata una copia di un documento d’identità</a:t>
            </a:r>
          </a:p>
        </p:txBody>
      </p:sp>
      <p:sp>
        <p:nvSpPr>
          <p:cNvPr id="4" name="Rettangolo 3"/>
          <p:cNvSpPr/>
          <p:nvPr/>
        </p:nvSpPr>
        <p:spPr>
          <a:xfrm>
            <a:off x="1025235" y="182525"/>
            <a:ext cx="10252365" cy="954107"/>
          </a:xfrm>
          <a:prstGeom prst="rect">
            <a:avLst/>
          </a:prstGeom>
          <a:solidFill>
            <a:schemeClr val="accent4">
              <a:alpha val="76000"/>
            </a:schemeClr>
          </a:solidFill>
        </p:spPr>
        <p:txBody>
          <a:bodyPr wrap="square">
            <a:spAutoFit/>
          </a:bodyPr>
          <a:lstStyle/>
          <a:p>
            <a:r>
              <a:rPr lang="it-IT" sz="2800" dirty="0">
                <a:solidFill>
                  <a:srgbClr val="002060"/>
                </a:solidFill>
                <a:latin typeface="Arial Narrow" panose="020B0606020202030204" pitchFamily="34" charset="0"/>
              </a:rPr>
              <a:t>Qualora l’indirizzo </a:t>
            </a:r>
            <a:r>
              <a:rPr lang="it-IT" sz="2800" dirty="0" err="1">
                <a:solidFill>
                  <a:srgbClr val="002060"/>
                </a:solidFill>
                <a:latin typeface="Arial Narrow" panose="020B0606020202030204" pitchFamily="34" charset="0"/>
              </a:rPr>
              <a:t>email</a:t>
            </a:r>
            <a:r>
              <a:rPr lang="it-IT" sz="2800" dirty="0">
                <a:solidFill>
                  <a:srgbClr val="002060"/>
                </a:solidFill>
                <a:latin typeface="Arial Narrow" panose="020B0606020202030204" pitchFamily="34" charset="0"/>
              </a:rPr>
              <a:t> dell’account </a:t>
            </a:r>
            <a:r>
              <a:rPr lang="it-IT" sz="2800" b="1" dirty="0">
                <a:solidFill>
                  <a:srgbClr val="002060"/>
                </a:solidFill>
                <a:latin typeface="Arial Narrow" panose="020B0606020202030204" pitchFamily="34" charset="0"/>
              </a:rPr>
              <a:t>non dovesse corrispondere a quello comunicato al proprio Ordine </a:t>
            </a:r>
            <a:r>
              <a:rPr lang="it-IT" sz="2800" dirty="0">
                <a:solidFill>
                  <a:srgbClr val="002060"/>
                </a:solidFill>
                <a:latin typeface="Arial Narrow" panose="020B0606020202030204" pitchFamily="34" charset="0"/>
              </a:rPr>
              <a:t>comparirà questa schermata</a:t>
            </a:r>
            <a:endParaRPr lang="it-IT"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100" y="338139"/>
            <a:ext cx="11607800" cy="618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umetto 3 2"/>
          <p:cNvSpPr/>
          <p:nvPr/>
        </p:nvSpPr>
        <p:spPr>
          <a:xfrm>
            <a:off x="4668581" y="2770908"/>
            <a:ext cx="3034545" cy="1834099"/>
          </a:xfrm>
          <a:prstGeom prst="wedgeEllipseCallout">
            <a:avLst>
              <a:gd name="adj1" fmla="val -54058"/>
              <a:gd name="adj2" fmla="val -87201"/>
            </a:avLst>
          </a:prstGeom>
          <a:solidFill>
            <a:srgbClr val="FFC000">
              <a:alpha val="8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rgbClr val="002060"/>
                </a:solidFill>
              </a:rPr>
              <a:t>Dopo aver caricato il documento, l’account verrà abilitato appena verificata l’identità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737296"/>
          </a:xfrm>
          <a:prstGeom prst="rect">
            <a:avLst/>
          </a:prstGeom>
        </p:spPr>
      </p:pic>
      <p:sp>
        <p:nvSpPr>
          <p:cNvPr id="6" name="Rettangolo arrotondato 5"/>
          <p:cNvSpPr/>
          <p:nvPr/>
        </p:nvSpPr>
        <p:spPr>
          <a:xfrm>
            <a:off x="2627696" y="3955983"/>
            <a:ext cx="2579571" cy="1116531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Fumetto 3 7"/>
          <p:cNvSpPr/>
          <p:nvPr/>
        </p:nvSpPr>
        <p:spPr>
          <a:xfrm flipH="1">
            <a:off x="2627696" y="2685449"/>
            <a:ext cx="2098308" cy="1099492"/>
          </a:xfrm>
          <a:prstGeom prst="wedgeEllipseCallout">
            <a:avLst/>
          </a:prstGeom>
          <a:solidFill>
            <a:srgbClr val="FFC000">
              <a:alpha val="8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rgbClr val="002060"/>
                </a:solidFill>
              </a:rPr>
              <a:t>Per visualizzare i propri CFP</a:t>
            </a:r>
          </a:p>
        </p:txBody>
      </p:sp>
    </p:spTree>
    <p:extLst>
      <p:ext uri="{BB962C8B-B14F-4D97-AF65-F5344CB8AC3E}">
        <p14:creationId xmlns:p14="http://schemas.microsoft.com/office/powerpoint/2010/main" val="6898165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37494" y="0"/>
            <a:ext cx="9117011" cy="6858000"/>
          </a:xfrm>
          <a:prstGeom prst="rect">
            <a:avLst/>
          </a:prstGeom>
        </p:spPr>
      </p:pic>
      <p:sp>
        <p:nvSpPr>
          <p:cNvPr id="8" name="Fumetto 3 7"/>
          <p:cNvSpPr/>
          <p:nvPr/>
        </p:nvSpPr>
        <p:spPr>
          <a:xfrm flipH="1">
            <a:off x="8104471" y="798896"/>
            <a:ext cx="2098308" cy="1099492"/>
          </a:xfrm>
          <a:prstGeom prst="wedgeEllipseCallout">
            <a:avLst>
              <a:gd name="adj1" fmla="val 47515"/>
              <a:gd name="adj2" fmla="val 76507"/>
            </a:avLst>
          </a:prstGeom>
          <a:solidFill>
            <a:srgbClr val="FFC000">
              <a:alpha val="8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rgbClr val="002060"/>
                </a:solidFill>
              </a:rPr>
              <a:t>Inserire le nuove credenziali</a:t>
            </a:r>
          </a:p>
        </p:txBody>
      </p:sp>
      <p:sp>
        <p:nvSpPr>
          <p:cNvPr id="4" name="Fumetto 3 3"/>
          <p:cNvSpPr/>
          <p:nvPr/>
        </p:nvSpPr>
        <p:spPr>
          <a:xfrm flipH="1">
            <a:off x="2096701" y="1898388"/>
            <a:ext cx="2724282" cy="1099492"/>
          </a:xfrm>
          <a:prstGeom prst="wedgeEllipseCallout">
            <a:avLst>
              <a:gd name="adj1" fmla="val -47241"/>
              <a:gd name="adj2" fmla="val 74756"/>
            </a:avLst>
          </a:prstGeom>
          <a:solidFill>
            <a:srgbClr val="FFC000">
              <a:alpha val="8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rgbClr val="002060"/>
                </a:solidFill>
              </a:rPr>
              <a:t>Email indicata nella registrazione</a:t>
            </a:r>
          </a:p>
        </p:txBody>
      </p:sp>
      <p:sp>
        <p:nvSpPr>
          <p:cNvPr id="5" name="Fumetto 3 4"/>
          <p:cNvSpPr/>
          <p:nvPr/>
        </p:nvSpPr>
        <p:spPr>
          <a:xfrm flipH="1">
            <a:off x="8104470" y="3139136"/>
            <a:ext cx="2926081" cy="1099492"/>
          </a:xfrm>
          <a:prstGeom prst="wedgeEllipseCallout">
            <a:avLst>
              <a:gd name="adj1" fmla="val 57693"/>
              <a:gd name="adj2" fmla="val 40614"/>
            </a:avLst>
          </a:prstGeom>
          <a:solidFill>
            <a:srgbClr val="FFC000">
              <a:alpha val="8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rgbClr val="002060"/>
                </a:solidFill>
              </a:rPr>
              <a:t>In caso di password dimenticata*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8657922" y="4238628"/>
            <a:ext cx="1819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/>
              <a:t>* Arriverà una mail all’indirizzo indicato in fase di registrazione</a:t>
            </a:r>
          </a:p>
        </p:txBody>
      </p:sp>
    </p:spTree>
    <p:extLst>
      <p:ext uri="{BB962C8B-B14F-4D97-AF65-F5344CB8AC3E}">
        <p14:creationId xmlns:p14="http://schemas.microsoft.com/office/powerpoint/2010/main" val="4095500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3879" y="0"/>
            <a:ext cx="11064241" cy="6858000"/>
          </a:xfrm>
          <a:prstGeom prst="rect">
            <a:avLst/>
          </a:prstGeom>
        </p:spPr>
      </p:pic>
      <p:sp>
        <p:nvSpPr>
          <p:cNvPr id="6" name="Rettangolo arrotondato 5"/>
          <p:cNvSpPr/>
          <p:nvPr/>
        </p:nvSpPr>
        <p:spPr>
          <a:xfrm>
            <a:off x="3513221" y="327260"/>
            <a:ext cx="904775" cy="442761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Fumetto 3 8"/>
          <p:cNvSpPr/>
          <p:nvPr/>
        </p:nvSpPr>
        <p:spPr>
          <a:xfrm flipH="1">
            <a:off x="3287026" y="1366786"/>
            <a:ext cx="2902017" cy="1183907"/>
          </a:xfrm>
          <a:prstGeom prst="wedgeEllipseCallout">
            <a:avLst>
              <a:gd name="adj1" fmla="val 22745"/>
              <a:gd name="adj2" fmla="val -87198"/>
            </a:avLst>
          </a:prstGeom>
          <a:solidFill>
            <a:srgbClr val="FFC000">
              <a:alpha val="8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rgbClr val="002060"/>
                </a:solidFill>
              </a:rPr>
              <a:t>per avere chiarimenti o risolvere problemi</a:t>
            </a:r>
          </a:p>
        </p:txBody>
      </p:sp>
    </p:spTree>
    <p:extLst>
      <p:ext uri="{BB962C8B-B14F-4D97-AF65-F5344CB8AC3E}">
        <p14:creationId xmlns:p14="http://schemas.microsoft.com/office/powerpoint/2010/main" val="16768161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ttotitolo 2"/>
          <p:cNvSpPr txBox="1">
            <a:spLocks/>
          </p:cNvSpPr>
          <p:nvPr/>
        </p:nvSpPr>
        <p:spPr>
          <a:xfrm>
            <a:off x="984096" y="1053604"/>
            <a:ext cx="10815586" cy="548047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9750" indent="-539750">
              <a:buFont typeface="Wingdings" panose="05000000000000000000" pitchFamily="2" charset="2"/>
              <a:buChar char="ü"/>
            </a:pPr>
            <a:r>
              <a:rPr lang="it-IT" sz="3200" dirty="0">
                <a:solidFill>
                  <a:srgbClr val="002060"/>
                </a:solidFill>
                <a:latin typeface="Arial Narrow" panose="020B0606020202030204" pitchFamily="34" charset="0"/>
              </a:rPr>
              <a:t>L’indirizzo email per registrarsi </a:t>
            </a:r>
            <a:r>
              <a:rPr lang="it-IT" sz="3200" b="1" dirty="0">
                <a:solidFill>
                  <a:srgbClr val="002060"/>
                </a:solidFill>
                <a:latin typeface="Arial Narrow" panose="020B0606020202030204" pitchFamily="34" charset="0"/>
              </a:rPr>
              <a:t>NON </a:t>
            </a:r>
            <a:r>
              <a:rPr lang="it-IT" sz="3200" dirty="0">
                <a:solidFill>
                  <a:srgbClr val="002060"/>
                </a:solidFill>
                <a:latin typeface="Arial Narrow" panose="020B0606020202030204" pitchFamily="34" charset="0"/>
              </a:rPr>
              <a:t>deve essere un </a:t>
            </a:r>
            <a:r>
              <a:rPr lang="it-IT" sz="3200" b="1" dirty="0">
                <a:solidFill>
                  <a:srgbClr val="002060"/>
                </a:solidFill>
                <a:latin typeface="Arial Narrow" panose="020B0606020202030204" pitchFamily="34" charset="0"/>
              </a:rPr>
              <a:t>indirizzo PEC.</a:t>
            </a:r>
          </a:p>
          <a:p>
            <a:pPr marL="539750" indent="-539750">
              <a:buFont typeface="Wingdings" panose="05000000000000000000" pitchFamily="2" charset="2"/>
              <a:buChar char="ü"/>
            </a:pPr>
            <a:r>
              <a:rPr lang="it-IT" sz="3200" dirty="0">
                <a:solidFill>
                  <a:srgbClr val="002060"/>
                </a:solidFill>
                <a:latin typeface="Arial Narrow" panose="020B0606020202030204" pitchFamily="34" charset="0"/>
              </a:rPr>
              <a:t>Per modificare dati anagrafici, indirizzo di residenza o Ordine di appartenenza è necessario contattare il proprio Ordine.</a:t>
            </a:r>
          </a:p>
          <a:p>
            <a:pPr marL="539750" indent="-539750">
              <a:buFont typeface="Wingdings" panose="05000000000000000000" pitchFamily="2" charset="2"/>
              <a:buChar char="ü"/>
            </a:pPr>
            <a:r>
              <a:rPr lang="it-IT" sz="3200" dirty="0">
                <a:solidFill>
                  <a:srgbClr val="002060"/>
                </a:solidFill>
                <a:latin typeface="Arial Narrow" panose="020B0606020202030204" pitchFamily="34" charset="0"/>
              </a:rPr>
              <a:t>Qualora non si visualizzassero partecipazioni ad eventi è necessario contattare l’Ente organizzatore dell’evento. </a:t>
            </a:r>
          </a:p>
          <a:p>
            <a:pPr marL="539750" indent="-539750">
              <a:buFont typeface="Wingdings" panose="05000000000000000000" pitchFamily="2" charset="2"/>
              <a:buChar char="ü"/>
            </a:pPr>
            <a:r>
              <a:rPr lang="it-IT" sz="3200">
                <a:solidFill>
                  <a:srgbClr val="002060"/>
                </a:solidFill>
                <a:latin typeface="Arial Narrow" panose="020B0606020202030204" pitchFamily="34" charset="0"/>
              </a:rPr>
              <a:t>Sarà possibile </a:t>
            </a:r>
            <a:r>
              <a:rPr lang="it-IT" sz="3200" dirty="0">
                <a:solidFill>
                  <a:srgbClr val="002060"/>
                </a:solidFill>
                <a:latin typeface="Arial Narrow" panose="020B0606020202030204" pitchFamily="34" charset="0"/>
              </a:rPr>
              <a:t>compilare </a:t>
            </a:r>
            <a:r>
              <a:rPr lang="it-IT" sz="3200" b="1" dirty="0">
                <a:solidFill>
                  <a:srgbClr val="002060"/>
                </a:solidFill>
                <a:latin typeface="Arial Narrow" panose="020B0606020202030204" pitchFamily="34" charset="0"/>
              </a:rPr>
              <a:t>l'autocertificazione relativa al 2019 dal 14 aprile 2020 al 30 giugno 2020</a:t>
            </a:r>
            <a:r>
              <a:rPr lang="it-IT" sz="3200" dirty="0">
                <a:solidFill>
                  <a:srgbClr val="002060"/>
                </a:solidFill>
                <a:latin typeface="Arial Narrow" panose="020B0606020202030204" pitchFamily="34" charset="0"/>
              </a:rPr>
              <a:t>, come da circolare CNI n.464 del 30 dicembre 2019. </a:t>
            </a:r>
          </a:p>
          <a:p>
            <a:pPr marL="539750" indent="-539750">
              <a:buFont typeface="Wingdings" panose="05000000000000000000" pitchFamily="2" charset="2"/>
              <a:buChar char="ü"/>
            </a:pPr>
            <a:r>
              <a:rPr lang="it-IT" sz="3200" dirty="0">
                <a:solidFill>
                  <a:srgbClr val="002060"/>
                </a:solidFill>
                <a:latin typeface="Arial Narrow" panose="020B0606020202030204" pitchFamily="34" charset="0"/>
              </a:rPr>
              <a:t>I CFP visualizzati 2019 sono quelli validati al 31.12.2019 con l’esclusione di eventuali esoneri, crediti formali (dottorati, master, brevetti, ecc.) e autocertificazione crediti informali (15 CFP)</a:t>
            </a:r>
          </a:p>
        </p:txBody>
      </p:sp>
      <p:sp>
        <p:nvSpPr>
          <p:cNvPr id="3" name="Sottotitolo 2"/>
          <p:cNvSpPr txBox="1">
            <a:spLocks/>
          </p:cNvSpPr>
          <p:nvPr/>
        </p:nvSpPr>
        <p:spPr>
          <a:xfrm>
            <a:off x="3589866" y="110207"/>
            <a:ext cx="5909733" cy="108952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7200" dirty="0">
                <a:solidFill>
                  <a:srgbClr val="C00000"/>
                </a:solidFill>
                <a:latin typeface="Arial Narrow" panose="020B0606020202030204" pitchFamily="34" charset="0"/>
              </a:rPr>
              <a:t>ATTENZIONE</a:t>
            </a:r>
          </a:p>
        </p:txBody>
      </p:sp>
    </p:spTree>
    <p:extLst>
      <p:ext uri="{BB962C8B-B14F-4D97-AF65-F5344CB8AC3E}">
        <p14:creationId xmlns:p14="http://schemas.microsoft.com/office/powerpoint/2010/main" val="22179943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37202"/>
            <a:ext cx="12192000" cy="6183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195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37202"/>
            <a:ext cx="12192000" cy="6183596"/>
          </a:xfrm>
          <a:prstGeom prst="rect">
            <a:avLst/>
          </a:prstGeom>
        </p:spPr>
      </p:pic>
      <p:sp>
        <p:nvSpPr>
          <p:cNvPr id="2" name="Fumetto 3 1"/>
          <p:cNvSpPr/>
          <p:nvPr/>
        </p:nvSpPr>
        <p:spPr>
          <a:xfrm>
            <a:off x="3590222" y="2387065"/>
            <a:ext cx="2415942" cy="1511167"/>
          </a:xfrm>
          <a:prstGeom prst="wedgeEllipseCallout">
            <a:avLst/>
          </a:prstGeom>
          <a:solidFill>
            <a:srgbClr val="FFC000">
              <a:alpha val="8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rgbClr val="002060"/>
                </a:solidFill>
              </a:rPr>
              <a:t>Per creare l’account cliccare qui</a:t>
            </a:r>
          </a:p>
        </p:txBody>
      </p:sp>
    </p:spTree>
    <p:extLst>
      <p:ext uri="{BB962C8B-B14F-4D97-AF65-F5344CB8AC3E}">
        <p14:creationId xmlns:p14="http://schemas.microsoft.com/office/powerpoint/2010/main" val="23365757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97381"/>
            <a:ext cx="12192000" cy="6263238"/>
          </a:xfrm>
          <a:prstGeom prst="rect">
            <a:avLst/>
          </a:prstGeom>
        </p:spPr>
      </p:pic>
      <p:sp>
        <p:nvSpPr>
          <p:cNvPr id="5" name="Fumetto 3 4"/>
          <p:cNvSpPr/>
          <p:nvPr/>
        </p:nvSpPr>
        <p:spPr>
          <a:xfrm>
            <a:off x="2194559" y="2098307"/>
            <a:ext cx="2983833" cy="1761424"/>
          </a:xfrm>
          <a:prstGeom prst="wedgeEllipseCallout">
            <a:avLst/>
          </a:prstGeom>
          <a:solidFill>
            <a:srgbClr val="FFC000">
              <a:alpha val="8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rgbClr val="002060"/>
                </a:solidFill>
              </a:rPr>
              <a:t>Se si è iscritti all’Albo degli ingegneri cliccare qui</a:t>
            </a:r>
          </a:p>
        </p:txBody>
      </p:sp>
    </p:spTree>
    <p:extLst>
      <p:ext uri="{BB962C8B-B14F-4D97-AF65-F5344CB8AC3E}">
        <p14:creationId xmlns:p14="http://schemas.microsoft.com/office/powerpoint/2010/main" val="2533092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72678"/>
            <a:ext cx="12192000" cy="6312643"/>
          </a:xfrm>
          <a:prstGeom prst="rect">
            <a:avLst/>
          </a:prstGeom>
        </p:spPr>
      </p:pic>
      <p:sp>
        <p:nvSpPr>
          <p:cNvPr id="5" name="Fumetto 3 4"/>
          <p:cNvSpPr/>
          <p:nvPr/>
        </p:nvSpPr>
        <p:spPr>
          <a:xfrm>
            <a:off x="7344077" y="2627696"/>
            <a:ext cx="2107931" cy="1195937"/>
          </a:xfrm>
          <a:prstGeom prst="wedgeEllipseCallout">
            <a:avLst/>
          </a:prstGeom>
          <a:solidFill>
            <a:srgbClr val="FFC000">
              <a:alpha val="8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rgbClr val="002060"/>
                </a:solidFill>
              </a:rPr>
              <a:t>Inserire i propri dati</a:t>
            </a:r>
          </a:p>
        </p:txBody>
      </p:sp>
    </p:spTree>
    <p:extLst>
      <p:ext uri="{BB962C8B-B14F-4D97-AF65-F5344CB8AC3E}">
        <p14:creationId xmlns:p14="http://schemas.microsoft.com/office/powerpoint/2010/main" val="4207936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3052" y="0"/>
            <a:ext cx="10605893" cy="6858000"/>
          </a:xfrm>
          <a:prstGeom prst="rect">
            <a:avLst/>
          </a:prstGeom>
        </p:spPr>
      </p:pic>
      <p:sp>
        <p:nvSpPr>
          <p:cNvPr id="6" name="Rettangolo arrotondato 5"/>
          <p:cNvSpPr/>
          <p:nvPr/>
        </p:nvSpPr>
        <p:spPr>
          <a:xfrm>
            <a:off x="2281187" y="4937760"/>
            <a:ext cx="3814812" cy="1116531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arrotondato 6"/>
          <p:cNvSpPr/>
          <p:nvPr/>
        </p:nvSpPr>
        <p:spPr>
          <a:xfrm>
            <a:off x="2212207" y="2983831"/>
            <a:ext cx="1281764" cy="377792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Fumetto 3 7"/>
          <p:cNvSpPr/>
          <p:nvPr/>
        </p:nvSpPr>
        <p:spPr>
          <a:xfrm flipH="1">
            <a:off x="1472664" y="1707283"/>
            <a:ext cx="2352573" cy="986588"/>
          </a:xfrm>
          <a:prstGeom prst="wedgeEllipseCallout">
            <a:avLst>
              <a:gd name="adj1" fmla="val -5336"/>
              <a:gd name="adj2" fmla="val 68280"/>
            </a:avLst>
          </a:prstGeom>
          <a:solidFill>
            <a:srgbClr val="FFC000">
              <a:alpha val="8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rgbClr val="002060"/>
                </a:solidFill>
              </a:rPr>
              <a:t>Attenzione</a:t>
            </a:r>
          </a:p>
          <a:p>
            <a:pPr algn="ctr"/>
            <a:r>
              <a:rPr lang="it-IT" dirty="0">
                <a:solidFill>
                  <a:srgbClr val="002060"/>
                </a:solidFill>
              </a:rPr>
              <a:t>NON utilizzare un indirizzo PEC</a:t>
            </a:r>
          </a:p>
        </p:txBody>
      </p:sp>
      <p:sp>
        <p:nvSpPr>
          <p:cNvPr id="9" name="Fumetto 3 8"/>
          <p:cNvSpPr/>
          <p:nvPr/>
        </p:nvSpPr>
        <p:spPr>
          <a:xfrm flipH="1">
            <a:off x="1319865" y="3943350"/>
            <a:ext cx="1784684" cy="832585"/>
          </a:xfrm>
          <a:prstGeom prst="wedgeEllipseCallout">
            <a:avLst/>
          </a:prstGeom>
          <a:solidFill>
            <a:srgbClr val="FFC000">
              <a:alpha val="8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rgbClr val="002060"/>
                </a:solidFill>
              </a:rPr>
              <a:t>Attenzione</a:t>
            </a:r>
          </a:p>
        </p:txBody>
      </p:sp>
      <p:sp>
        <p:nvSpPr>
          <p:cNvPr id="10" name="Fumetto 3 9"/>
          <p:cNvSpPr/>
          <p:nvPr/>
        </p:nvSpPr>
        <p:spPr>
          <a:xfrm flipH="1">
            <a:off x="5044837" y="3519236"/>
            <a:ext cx="3021134" cy="1418523"/>
          </a:xfrm>
          <a:prstGeom prst="wedgeEllipseCallout">
            <a:avLst>
              <a:gd name="adj1" fmla="val 38851"/>
              <a:gd name="adj2" fmla="val -52696"/>
            </a:avLst>
          </a:prstGeom>
          <a:solidFill>
            <a:srgbClr val="002060">
              <a:alpha val="8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N.B. L’indirizzo email inserito sarà l’username del proprio account</a:t>
            </a:r>
          </a:p>
        </p:txBody>
      </p:sp>
    </p:spTree>
    <p:extLst>
      <p:ext uri="{BB962C8B-B14F-4D97-AF65-F5344CB8AC3E}">
        <p14:creationId xmlns:p14="http://schemas.microsoft.com/office/powerpoint/2010/main" val="31873374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37202"/>
            <a:ext cx="12192000" cy="6183596"/>
          </a:xfrm>
          <a:prstGeom prst="rect">
            <a:avLst/>
          </a:prstGeom>
        </p:spPr>
      </p:pic>
      <p:sp>
        <p:nvSpPr>
          <p:cNvPr id="3" name="Fumetto 3 2"/>
          <p:cNvSpPr/>
          <p:nvPr/>
        </p:nvSpPr>
        <p:spPr>
          <a:xfrm>
            <a:off x="8728365" y="2295186"/>
            <a:ext cx="2455462" cy="1625650"/>
          </a:xfrm>
          <a:prstGeom prst="wedgeEllipseCallout">
            <a:avLst>
              <a:gd name="adj1" fmla="val -60329"/>
              <a:gd name="adj2" fmla="val 69318"/>
            </a:avLst>
          </a:prstGeom>
          <a:solidFill>
            <a:srgbClr val="FFC000">
              <a:alpha val="8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rgbClr val="002060"/>
                </a:solidFill>
              </a:rPr>
              <a:t>Completata la registrazione si può accedere al portale</a:t>
            </a:r>
          </a:p>
        </p:txBody>
      </p:sp>
    </p:spTree>
    <p:extLst>
      <p:ext uri="{BB962C8B-B14F-4D97-AF65-F5344CB8AC3E}">
        <p14:creationId xmlns:p14="http://schemas.microsoft.com/office/powerpoint/2010/main" val="27251958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737296"/>
          </a:xfrm>
          <a:prstGeom prst="rect">
            <a:avLst/>
          </a:prstGeom>
        </p:spPr>
      </p:pic>
      <p:sp>
        <p:nvSpPr>
          <p:cNvPr id="6" name="Rettangolo arrotondato 5"/>
          <p:cNvSpPr/>
          <p:nvPr/>
        </p:nvSpPr>
        <p:spPr>
          <a:xfrm>
            <a:off x="2627696" y="3955983"/>
            <a:ext cx="2579571" cy="1116531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Fumetto 3 7"/>
          <p:cNvSpPr/>
          <p:nvPr/>
        </p:nvSpPr>
        <p:spPr>
          <a:xfrm flipH="1">
            <a:off x="1751797" y="2977718"/>
            <a:ext cx="1905803" cy="781859"/>
          </a:xfrm>
          <a:prstGeom prst="wedgeEllipseCallout">
            <a:avLst/>
          </a:prstGeom>
          <a:solidFill>
            <a:srgbClr val="FFC000">
              <a:alpha val="8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rgbClr val="002060"/>
                </a:solidFill>
              </a:rPr>
              <a:t>Cliccare qui</a:t>
            </a:r>
          </a:p>
        </p:txBody>
      </p:sp>
    </p:spTree>
    <p:extLst>
      <p:ext uri="{BB962C8B-B14F-4D97-AF65-F5344CB8AC3E}">
        <p14:creationId xmlns:p14="http://schemas.microsoft.com/office/powerpoint/2010/main" val="25781815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37494" y="0"/>
            <a:ext cx="9117011" cy="6858000"/>
          </a:xfrm>
          <a:prstGeom prst="rect">
            <a:avLst/>
          </a:prstGeom>
        </p:spPr>
      </p:pic>
      <p:sp>
        <p:nvSpPr>
          <p:cNvPr id="8" name="Fumetto 3 7"/>
          <p:cNvSpPr/>
          <p:nvPr/>
        </p:nvSpPr>
        <p:spPr>
          <a:xfrm flipH="1">
            <a:off x="2993456" y="1713297"/>
            <a:ext cx="2098308" cy="1099492"/>
          </a:xfrm>
          <a:prstGeom prst="wedgeEllipseCallout">
            <a:avLst/>
          </a:prstGeom>
          <a:solidFill>
            <a:srgbClr val="FFC000">
              <a:alpha val="8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rgbClr val="002060"/>
                </a:solidFill>
              </a:rPr>
              <a:t>Inserire le proprie credenziali</a:t>
            </a:r>
          </a:p>
        </p:txBody>
      </p:sp>
    </p:spTree>
    <p:extLst>
      <p:ext uri="{BB962C8B-B14F-4D97-AF65-F5344CB8AC3E}">
        <p14:creationId xmlns:p14="http://schemas.microsoft.com/office/powerpoint/2010/main" val="129859860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</TotalTime>
  <Words>265</Words>
  <Application>Microsoft Office PowerPoint</Application>
  <PresentationFormat>Widescreen</PresentationFormat>
  <Paragraphs>30</Paragraphs>
  <Slides>19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5" baseType="lpstr">
      <vt:lpstr>Arial</vt:lpstr>
      <vt:lpstr>Arial Narrow</vt:lpstr>
      <vt:lpstr>Calibri</vt:lpstr>
      <vt:lpstr>Calibri Light</vt:lpstr>
      <vt:lpstr>Wingdings</vt:lpstr>
      <vt:lpstr>Tema di Office</vt:lpstr>
      <vt:lpstr>Il nuovo MYING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 nuovo MYING</dc:title>
  <dc:creator>Emanuele</dc:creator>
  <cp:lastModifiedBy>Pittau</cp:lastModifiedBy>
  <cp:revision>21</cp:revision>
  <cp:lastPrinted>2020-03-04T12:02:55Z</cp:lastPrinted>
  <dcterms:created xsi:type="dcterms:W3CDTF">2020-03-04T09:33:07Z</dcterms:created>
  <dcterms:modified xsi:type="dcterms:W3CDTF">2020-03-17T12:49:41Z</dcterms:modified>
</cp:coreProperties>
</file>